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74" r:id="rId14"/>
    <p:sldId id="273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1E4860C-FE8D-41AB-8FBF-9813C7DDB640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3A9939-E5A3-48AC-A45E-83FADC406DD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C42F1A"/>
                  </a:outerShdw>
                </a:effectLst>
                <a:latin typeface="Trebuchet MS"/>
              </a:rPr>
              <a:t>Краткая презентация к рабочей программе разновозрастной группы «Капелька» МБДОУ д/с «Журавлик» х. Антонова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653136"/>
            <a:ext cx="3744416" cy="1512167"/>
          </a:xfrm>
        </p:spPr>
        <p:txBody>
          <a:bodyPr/>
          <a:lstStyle/>
          <a:p>
            <a:pPr lvl="0" algn="r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800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Trebuchet MS"/>
              </a:rPr>
              <a:t>Выполнила воспитатель</a:t>
            </a:r>
          </a:p>
          <a:p>
            <a:pPr lvl="0" algn="r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800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Trebuchet MS"/>
              </a:rPr>
              <a:t>МБДОУ д/с «Журавлик»</a:t>
            </a:r>
          </a:p>
          <a:p>
            <a:pPr lvl="0" algn="r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800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Trebuchet MS"/>
              </a:rPr>
              <a:t>Малова Т.В.</a:t>
            </a:r>
          </a:p>
          <a:p>
            <a:endParaRPr lang="ru-RU" dirty="0"/>
          </a:p>
        </p:txBody>
      </p:sp>
      <p:pic>
        <p:nvPicPr>
          <p:cNvPr id="1026" name="Picture 2" descr="C:\Users\дима\Downloads\juravlik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38" y="260649"/>
            <a:ext cx="1307164" cy="12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90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9160" lvl="0" algn="ctr" defTabSz="457200">
              <a:lnSpc>
                <a:spcPct val="115000"/>
              </a:lnSpc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проведения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-образовательного процесса с детьми разновозрастной групп (от 3 до 7 лет) 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 lvl="0" algn="ctr" defTabSz="457200">
              <a:lnSpc>
                <a:spcPct val="115000"/>
              </a:lnSpc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осуществляется по образовательным областям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99160" lvl="0" algn="ctr" defTabSz="457200">
              <a:lnSpc>
                <a:spcPct val="115000"/>
              </a:lnSpc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(физическая культура, здоровье);  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 – коммуникативное развитие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(игра, труд, коммуникация, безопасность, духовно-нравственное  воспитание);   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познавательное  развитие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(конструирование, РЭМП,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сенсорика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   окружающий мир, патриотическое воспитание);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(развитие речи, чтение художественной литературы, грамота);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(музыкальное воспитание, продуктивная деятельность: лепка, рисование,  ручной труд, аппликация).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123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58901"/>
            <a:ext cx="8388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СОДЕРЖАНИЕ УКАЗАННЫХ ОБРАЗОВАТЕЛЬНЫХ ОБЛАСТЕЙ ЗАВИСИТ ОТ ВОЗРАСТНЫХ И ИНДИВИДУАЛЬНЫХ ОСОБЕННОСТЕЙ ДЕТЕЙ, ОПРЕДЕЛЯЕТСЯ ЦЕЛЯМИ И ЗАДАЧАМИ ПРОГРАММЫ И РЕАЛИЗУЕТСЯ В РАЗЛИЧНЫХ ВИДАХ ДЕЯТЕЛЬНОСТИ (ОБЩЕНИИ, ИГРЕ, ПОЗНАВАТЕЛЬНО-ИССЛЕДОВАТЕЛЬСКОЙ ДЕЯТЕЛЬНОСТИ)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77636" y="2225468"/>
            <a:ext cx="275420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Требования к структуре образовательной  программы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347864" y="3058764"/>
            <a:ext cx="259228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ru-RU" dirty="0">
                <a:solidFill>
                  <a:prstClr val="white"/>
                </a:solidFill>
                <a:latin typeface="Trebuchet MS"/>
              </a:rPr>
              <a:t>Требования к условиям реализации программы</a:t>
            </a:r>
            <a:endParaRPr lang="ru-RU" dirty="0">
              <a:solidFill>
                <a:prstClr val="white"/>
              </a:solidFill>
              <a:latin typeface="Trebuchet M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357595"/>
            <a:ext cx="2616200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12148" y="4648720"/>
            <a:ext cx="2160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/>
            <a:r>
              <a:rPr lang="ru-RU" dirty="0">
                <a:solidFill>
                  <a:prstClr val="white"/>
                </a:solidFill>
                <a:latin typeface="Trebuchet MS"/>
              </a:rPr>
              <a:t>Требования к результатам освоения программы</a:t>
            </a:r>
            <a:endParaRPr lang="ru-RU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9842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9811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ОБРАЗОВАТЕЛЬНОЙ ПРОГРАММЫ ДОУ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052736"/>
            <a:ext cx="799288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2000" dirty="0">
                <a:solidFill>
                  <a:prstClr val="black"/>
                </a:solidFill>
              </a:rPr>
              <a:t>Цель: развитие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особенностей.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1508" y="4453346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Познавательное развитие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47900" y="3212976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Социально-коммуникативное развитие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256" y="4469503"/>
            <a:ext cx="22494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233" y="3185797"/>
            <a:ext cx="22494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977" y="4478097"/>
            <a:ext cx="22494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4572000" y="2492896"/>
            <a:ext cx="0" cy="425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трелка вниз 14"/>
          <p:cNvSpPr/>
          <p:nvPr/>
        </p:nvSpPr>
        <p:spPr>
          <a:xfrm>
            <a:off x="4571999" y="2276872"/>
            <a:ext cx="45719" cy="21764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лево 15"/>
          <p:cNvSpPr/>
          <p:nvPr/>
        </p:nvSpPr>
        <p:spPr>
          <a:xfrm flipV="1">
            <a:off x="1115616" y="2964474"/>
            <a:ext cx="3456383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Стрелка влево 19"/>
          <p:cNvSpPr/>
          <p:nvPr/>
        </p:nvSpPr>
        <p:spPr>
          <a:xfrm>
            <a:off x="4617718" y="2968924"/>
            <a:ext cx="3253057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 flipH="1">
            <a:off x="1074051" y="3010193"/>
            <a:ext cx="45719" cy="1443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7874929" y="2998448"/>
            <a:ext cx="45719" cy="1454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2843807" y="2991783"/>
            <a:ext cx="45719" cy="221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6498977" y="2949580"/>
            <a:ext cx="45719" cy="221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27934" y="3460358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Речевое развитие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77179" y="4562228"/>
            <a:ext cx="2389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Физическое развитие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06402" y="4489291"/>
            <a:ext cx="28199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Художественно-эстетическое </a:t>
            </a:r>
          </a:p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развитие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377316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ОБРАЗОВАТЕЛЬНОЙ ПРОГРАММЫ</a:t>
            </a:r>
            <a:br>
              <a:rPr lang="ru-RU" sz="20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Программы должны обеспечивать полноценное развитие личности во всех основных образовательных областях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179512" y="1916832"/>
            <a:ext cx="2520280" cy="12241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Различные виды детской деятельности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2121198" y="2950871"/>
            <a:ext cx="2666826" cy="12241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Режимные моменты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211960" y="4140371"/>
            <a:ext cx="2736304" cy="12241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Взаимодействие с родителями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6300193" y="5364507"/>
            <a:ext cx="2843806" cy="12241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Самостоятельная деятельность</a:t>
            </a:r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872764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491880" y="2564904"/>
            <a:ext cx="201622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МОДЕЛЬ </a:t>
            </a:r>
            <a:r>
              <a:rPr lang="ru-RU" sz="1100" dirty="0">
                <a:solidFill>
                  <a:prstClr val="black"/>
                </a:solidFill>
                <a:latin typeface="Trebuchet MS"/>
              </a:rPr>
              <a:t>ВЗАИМОДЕЙСТВИЯ РОДИТЕЛЬСКОЙ ОБЩЕСТВЕННОСТИ И ДОУ </a:t>
            </a:r>
            <a:endParaRPr lang="ru-RU" sz="11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5" name="Овальная выноска 4"/>
          <p:cNvSpPr/>
          <p:nvPr/>
        </p:nvSpPr>
        <p:spPr>
          <a:xfrm>
            <a:off x="4283968" y="1268760"/>
            <a:ext cx="1923524" cy="108012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1400" dirty="0">
                <a:solidFill>
                  <a:prstClr val="black"/>
                </a:solidFill>
                <a:latin typeface="Trebuchet MS"/>
              </a:rPr>
              <a:t>Участие родителей в управлении ДОУ </a:t>
            </a:r>
            <a:endParaRPr lang="ru-RU" sz="14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 rot="3173660">
            <a:off x="5383462" y="2701058"/>
            <a:ext cx="2297999" cy="123986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1400" dirty="0">
                <a:solidFill>
                  <a:prstClr val="black"/>
                </a:solidFill>
                <a:latin typeface="Trebuchet MS"/>
              </a:rPr>
              <a:t>Информационно- аналитический блок</a:t>
            </a:r>
            <a:endParaRPr lang="ru-RU" sz="14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3786561" y="4166181"/>
            <a:ext cx="2392509" cy="89031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1400" dirty="0">
                <a:solidFill>
                  <a:prstClr val="black"/>
                </a:solidFill>
                <a:latin typeface="Trebuchet MS"/>
              </a:rPr>
              <a:t>Познавательный блок</a:t>
            </a:r>
            <a:endParaRPr lang="ru-RU" sz="14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 rot="4566395" flipV="1">
            <a:off x="1923391" y="3683480"/>
            <a:ext cx="1923524" cy="117713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1400" dirty="0">
                <a:solidFill>
                  <a:prstClr val="black"/>
                </a:solidFill>
                <a:latin typeface="Trebuchet MS"/>
              </a:rPr>
              <a:t>Досуговый блок</a:t>
            </a:r>
            <a:endParaRPr lang="ru-RU" sz="14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 rot="19017798">
            <a:off x="2293024" y="1492685"/>
            <a:ext cx="1923524" cy="116824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1400" dirty="0">
                <a:solidFill>
                  <a:prstClr val="black"/>
                </a:solidFill>
                <a:latin typeface="Trebuchet MS"/>
              </a:rPr>
              <a:t>Наглядно- информационный блок</a:t>
            </a:r>
            <a:endParaRPr lang="ru-RU" sz="14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8511" y="343730"/>
            <a:ext cx="1921076" cy="2977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Стенды Папки-передвижки Работа со СМИ Выставки Дни открытых дверей Выпуск журналов Диалог доверия Тематические выставки Памятки для родителей Открытые просмотры детской деятельности Экскурсии по ДОУ Фотоальбомы групп фотовыставки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5927" y="4272047"/>
            <a:ext cx="1973660" cy="2344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Праздники Развлечения Конкурсы, викторины, выставки Дни здоровья Совместные досуги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37122" y="188639"/>
            <a:ext cx="2621732" cy="1888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dirty="0">
                <a:solidFill>
                  <a:prstClr val="black"/>
                </a:solidFill>
                <a:latin typeface="Trebuchet MS"/>
              </a:rPr>
              <a:t>Родительский комитет </a:t>
            </a:r>
            <a:r>
              <a:rPr lang="ru-RU" sz="1400" dirty="0">
                <a:solidFill>
                  <a:prstClr val="black"/>
                </a:solidFill>
                <a:latin typeface="Trebuchet MS"/>
              </a:rPr>
              <a:t>Заключение договоров Советы педагогов с участием родителей Участие родителей в разработке программы развития ДОУ </a:t>
            </a:r>
            <a:endParaRPr lang="ru-RU" sz="14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00192" y="4797152"/>
            <a:ext cx="2617509" cy="1896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Семинары-практикумы Педагогические гостиные Игровые тренинги Дискуссионные клубы Библиотека для родителей Создание совместных проектов Творческие материалы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253047"/>
            <a:ext cx="1944216" cy="2358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7380312" y="2308808"/>
            <a:ext cx="19442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Анкетирование.</a:t>
            </a:r>
          </a:p>
          <a:p>
            <a:pPr defTabSz="45720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Беседы. </a:t>
            </a:r>
          </a:p>
          <a:p>
            <a:pPr marL="171450" indent="-171450" defTabSz="457200"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Опросы. </a:t>
            </a:r>
          </a:p>
          <a:p>
            <a:pPr defTabSz="45720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Интервьюирование. </a:t>
            </a:r>
          </a:p>
          <a:p>
            <a:pPr marL="285750" indent="-285750" defTabSz="457200"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Маркетинговые исследования</a:t>
            </a:r>
          </a:p>
          <a:p>
            <a:pPr defTabSz="45720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(соц. срезы).</a:t>
            </a:r>
          </a:p>
          <a:p>
            <a:pPr defTabSz="45720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«Копилка родительской </a:t>
            </a:r>
          </a:p>
          <a:p>
            <a:pPr defTabSz="45720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мудрости». 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40174" y="354282"/>
            <a:ext cx="4032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133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1691680" y="2492896"/>
            <a:ext cx="6120680" cy="187220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ru-RU" sz="32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C42F1A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ru-RU" sz="6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C42F1A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000" b="1" dirty="0">
              <a:ln w="13462">
                <a:solidFill>
                  <a:prstClr val="white"/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C42F1A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7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764704"/>
            <a:ext cx="8280919" cy="5361459"/>
          </a:xfrm>
        </p:spPr>
        <p:txBody>
          <a:bodyPr>
            <a:normAutofit fontScale="85000" lnSpcReduction="20000"/>
          </a:bodyPr>
          <a:lstStyle/>
          <a:p>
            <a:pPr marL="899160" lvl="0" indent="450850" algn="just" defTabSz="4572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99160" lvl="0" indent="450850" algn="just" defTabSz="4572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endParaRPr lang="ru-RU" sz="4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9160" lvl="0" indent="450850" algn="ctr" defTabSz="4572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Рабочая  программа по развитию детей  разновозрастной группы разработана в соответствии с примерной основной общеобразовательной программой детского сада «От рождения до школы», в соответствии с введёнными  в действие ФГОС ДО.</a:t>
            </a:r>
            <a:r>
              <a:rPr lang="ru-RU" sz="2800" dirty="0">
                <a:solidFill>
                  <a:srgbClr val="55555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 lvl="0" indent="450850" algn="ctr" defTabSz="4572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определяет содержание и организацию образовательного процесса разновозрастной группы, Муниципального Бюджетного Дошкольного Образовательного Учреждения детского сада «Журавлик» х. Антонова.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3112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56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3112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764704"/>
            <a:ext cx="8208912" cy="565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9160" lvl="0" indent="450850" algn="ctr" defTabSz="457200">
              <a:lnSpc>
                <a:spcPct val="115000"/>
              </a:lnSpc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Данная Программа  разработана в соответствии со следующими нормативными документами: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ts val="18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от 29 12 2012 года № 273 - ФЗ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Минобразования и науки РФ от 30.08.2013г. № 1014 « Об утверждении Порядка организации  и осуществления образовательной деятельности по основным общеобразовательным программам – образовательным программам дошкольного образования»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СанПин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Минобразования и науки РФ от 17.10.2013г. № 1155 «Об утверждении  Федерального Государственного Образовательного Стандарта Дошкольного Образования»  (ФГОС  ДО).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Устав ДОУ.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ДОУ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19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13112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356621"/>
            <a:ext cx="8064896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9160"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Примерной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основной образовательной программы дошкольного образования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«От рождения до школы»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редакцией Н. Е.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 С. Комаровой, М. А. Васильевой являются «создание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43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3112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87268" y="906760"/>
            <a:ext cx="69847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программы: </a:t>
            </a:r>
          </a:p>
          <a:p>
            <a:pPr lvl="0" algn="ctr" defTabSz="457200"/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457200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 благоприятных условий для полноценного проживания ребенком дошкольного детства, формирование основ базовой культуры личности, всестороннее развитие психических и физических качеств в соответствии с возрастными и индивидуальными особенностями, подготовка к жизни в современном обществе, к обучению в школе, обеспечение безопасности и жизнедеятельности дошкольника.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17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3112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632068" y="332437"/>
            <a:ext cx="38647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99160" lvl="0" algn="just" defTabSz="457200">
              <a:lnSpc>
                <a:spcPct val="150000"/>
              </a:lnSpc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967514"/>
            <a:ext cx="75608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Укреплять здоровье, закаливание и развитие двигательной активности детей, формирование начальных представлений о здоровом образе жизни;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280" y="1798511"/>
            <a:ext cx="8640958" cy="116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 познавательную активность детей, осваивать средства и способы познания, обогащать опыт деятельности и представлений 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</a:p>
          <a:p>
            <a:pPr marL="342900" lvl="0" indent="-342900" defTabSz="4572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окружающем,  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формировать элементарных математических представлений;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347" y="2875002"/>
            <a:ext cx="86044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4572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Приобщать к элементарным общепринятым нормам и правилам взаимоотношения со сверстниками и взрослыми, формировать гендерную, семейную, гражданскую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принадлежность, патриотические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чувства, чувства принадлежности к мировому сообществу;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0261" y="3938971"/>
            <a:ext cx="87579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4572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Приобщать к правилам безопасного для человека и окружающего мира природы поведения, 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defTabSz="4572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формировать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осторожное и осмотрительное отношение к потенциально опасным для человека ситуациям;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280" y="4941168"/>
            <a:ext cx="86409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4572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Формировать понятие целостной картины мира, приобщать к словесному искусству, развивать грамотную литературную речь;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defTabSz="4572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 творческие проявления и воображение в художественной, изобразительной и игровой деятельности, приобщать к изобразительному искусству.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04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620688"/>
            <a:ext cx="8856984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9160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и подходы к формированию Программы: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полноценное проживание ребенком всех этапов детства (от младенчества до дошкольного возраста);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развивающее образование;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амплификация (обогащение) детского развития;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культуросообразность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учет национальных ценностей;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научная обоснованность и практическая применимость (содержание программы соответствует основным положениям возрастной психологии и дошкольной педагогики);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полнота, необходимость и достаточность (позволять решать поставленные цели и задачи только на необходимом и достаточном материале, максимально приближаться к разумному «минимуму»);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единство воспитательных, развивающих и обучающих целей и задач процесса образования детей дошкольного возраста;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2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интеграция образовательных областей;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комплексно-тематическое построение образовательного процесса;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 программных образовательных задач в совместной деятельности взрослого и детей, самостоятельной деятельности детей не только в рамках непосредственно образовательной деятельности, но и при проведении режимных моментов;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построение и осуществление образовательного процесса на игровых формах работы с детьми;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варьирование в соответствии с региональными особенностями;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defTabSz="4572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преемственность между всеми возрастными дошкольными группами и между детским садом и начальной школой.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53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96752"/>
            <a:ext cx="8244408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9160" lvl="0" defTabSz="457200">
              <a:lnSpc>
                <a:spcPct val="115000"/>
              </a:lnSpc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Возрастные особенности развития детей 3-4л., 4-5л., 5-6л., 6-7л. 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См.: От рождения до школы. Примерная основная общеобразовательная программа дошкольного образования / под ред. Н. Е.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 С. Комаровой, М. А. Васильевой. М.: Мозаика-Синтез, Москва,2017 </a:t>
            </a:r>
            <a:endParaRPr lang="ru-RU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443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</TotalTime>
  <Words>396</Words>
  <Application>Microsoft Office PowerPoint</Application>
  <PresentationFormat>Экран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Краткая презентация к рабочей программе разновозрастной группы «Капелька» МБДОУ д/с «Журавлик» х. Антонова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к рабочей программе разновозрастной группы «Капелька» МБДОУ д/с «Журавлик» х. Антонова</dc:title>
  <dc:creator>дима</dc:creator>
  <cp:lastModifiedBy>дима</cp:lastModifiedBy>
  <cp:revision>12</cp:revision>
  <dcterms:created xsi:type="dcterms:W3CDTF">2020-02-29T18:21:57Z</dcterms:created>
  <dcterms:modified xsi:type="dcterms:W3CDTF">2020-02-29T20:23:18Z</dcterms:modified>
</cp:coreProperties>
</file>